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Nunito SemiBold"/>
      <p:regular r:id="rId22"/>
      <p:bold r:id="rId23"/>
      <p:italic r:id="rId24"/>
      <p:boldItalic r:id="rId25"/>
    </p:embeddedFont>
    <p:embeddedFont>
      <p:font typeface="Roboto"/>
      <p:regular r:id="rId26"/>
      <p:bold r:id="rId27"/>
      <p:italic r:id="rId28"/>
      <p:boldItalic r:id="rId29"/>
    </p:embeddedFont>
    <p:embeddedFont>
      <p:font typeface="Nuni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4AFC34A-A53B-4185-9067-74AC2CDB0B6D}">
  <a:tblStyle styleId="{24AFC34A-A53B-4185-9067-74AC2CDB0B6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SemiBold-regular.fntdata"/><Relationship Id="rId21" Type="http://schemas.openxmlformats.org/officeDocument/2006/relationships/slide" Target="slides/slide15.xml"/><Relationship Id="rId24" Type="http://schemas.openxmlformats.org/officeDocument/2006/relationships/font" Target="fonts/NunitoSemiBold-italic.fntdata"/><Relationship Id="rId23" Type="http://schemas.openxmlformats.org/officeDocument/2006/relationships/font" Target="fonts/Nunit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font" Target="fonts/NunitoSemiBold-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5.xml"/><Relationship Id="rId33" Type="http://schemas.openxmlformats.org/officeDocument/2006/relationships/font" Target="fonts/Nunito-boldItalic.fntdata"/><Relationship Id="rId10" Type="http://schemas.openxmlformats.org/officeDocument/2006/relationships/slide" Target="slides/slide4.xml"/><Relationship Id="rId32" Type="http://schemas.openxmlformats.org/officeDocument/2006/relationships/font" Target="fonts/Nunito-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ab58e7a322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ab58e7a322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4" name="Google Shape;384;gab58e7a322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b58e7a322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b58e7a322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4" name="Google Shape;394;gab58e7a322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ab58e7a322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ab58e7a322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4" name="Google Shape;404;gab58e7a322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79f8b20cd0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9f8b20cd0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g79f8b20cd0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79f8b20cd0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9f8b20cd0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2" name="Google Shape;422;g79f8b20cd0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dfeea8c1b_1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g8dfeea8c1b_1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1d1039ee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1d1039ee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61d1039ee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8b5fb567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ga8b5fb567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420d06a90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9420d06a90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g9420d06a90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6aa35633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6aa35633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5" name="Google Shape;345;ga6aa35633f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93c21100b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93c21100b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3" name="Google Shape;353;g93c21100b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fd9c6ab4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fd9c6ab4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g9fd9c6ab4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b58e7a322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8" name="Google Shape;368;gab58e7a32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b58e7a32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b58e7a32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5" name="Google Shape;375;gab58e7a32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1.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3.png"/><Relationship Id="rId4" Type="http://schemas.openxmlformats.org/officeDocument/2006/relationships/image" Target="../media/image37.png"/><Relationship Id="rId5" Type="http://schemas.openxmlformats.org/officeDocument/2006/relationships/image" Target="../media/image3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32.png"/><Relationship Id="rId4" Type="http://schemas.openxmlformats.org/officeDocument/2006/relationships/image" Target="../media/image23.png"/><Relationship Id="rId5" Type="http://schemas.openxmlformats.org/officeDocument/2006/relationships/image" Target="../media/image37.png"/><Relationship Id="rId6"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team_noc</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65" name="Shape 165"/>
        <p:cNvGrpSpPr/>
        <p:nvPr/>
      </p:nvGrpSpPr>
      <p:grpSpPr>
        <a:xfrm>
          <a:off x="0" y="0"/>
          <a:ext cx="0" cy="0"/>
          <a:chOff x="0" y="0"/>
          <a:chExt cx="0" cy="0"/>
        </a:xfrm>
      </p:grpSpPr>
      <p:pic>
        <p:nvPicPr>
          <p:cNvPr id="166" name="Google Shape;166;p20"/>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7" name="Google Shape;167;p20"/>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1" sz="3600">
                <a:latin typeface="Nunito"/>
                <a:ea typeface="Nunito"/>
                <a:cs typeface="Nunito"/>
                <a:sym typeface="Nunito"/>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id="168" name="Google Shape;168;p20"/>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69" name="Google Shape;169;p20"/>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grpSp>
        <p:nvGrpSpPr>
          <p:cNvPr id="170" name="Google Shape;170;p20"/>
          <p:cNvGrpSpPr/>
          <p:nvPr/>
        </p:nvGrpSpPr>
        <p:grpSpPr>
          <a:xfrm>
            <a:off x="0" y="-446"/>
            <a:ext cx="8094367" cy="6867143"/>
            <a:chOff x="0" y="-446"/>
            <a:chExt cx="8094367" cy="6867143"/>
          </a:xfrm>
        </p:grpSpPr>
        <p:pic>
          <p:nvPicPr>
            <p:cNvPr descr="Image" id="171" name="Google Shape;171;p20"/>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172" name="Google Shape;172;p20"/>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173" name="Google Shape;173;p20"/>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174" name="Google Shape;174;p20"/>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5" name="Google Shape;175;p20"/>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178" name="Google Shape;178;p2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79" name="Google Shape;179;p21"/>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80" name="Google Shape;180;p21"/>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81" name="Google Shape;181;p21"/>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2" name="Google Shape;182;p2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83" name="Google Shape;183;p21"/>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a:t>
            </a:r>
            <a:r>
              <a:rPr b="1" lang="en-US" sz="1000">
                <a:solidFill>
                  <a:schemeClr val="lt1"/>
                </a:solidFill>
                <a:latin typeface="Nunito"/>
                <a:ea typeface="Nunito"/>
                <a:cs typeface="Nunito"/>
                <a:sym typeface="Nunito"/>
              </a:rPr>
              <a:t>2020</a:t>
            </a:r>
            <a:r>
              <a:rPr b="1" i="0" lang="en-US" sz="1000" u="none" cap="none" strike="noStrike">
                <a:solidFill>
                  <a:schemeClr val="lt1"/>
                </a:solidFill>
                <a:latin typeface="Nunito"/>
                <a:ea typeface="Nunito"/>
                <a:cs typeface="Nunito"/>
                <a:sym typeface="Nunito"/>
              </a:rPr>
              <a:t>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4" name="Shape 184"/>
        <p:cNvGrpSpPr/>
        <p:nvPr/>
      </p:nvGrpSpPr>
      <p:grpSpPr>
        <a:xfrm>
          <a:off x="0" y="0"/>
          <a:ext cx="0" cy="0"/>
          <a:chOff x="0" y="0"/>
          <a:chExt cx="0" cy="0"/>
        </a:xfrm>
      </p:grpSpPr>
      <p:pic>
        <p:nvPicPr>
          <p:cNvPr descr="Image" id="185" name="Google Shape;185;p22"/>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186" name="Google Shape;186;p22"/>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187" name="Google Shape;187;p22"/>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88" name="Google Shape;188;p22"/>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89" name="Google Shape;189;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190" name="Google Shape;190;p22"/>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91" name="Google Shape;191;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rtl="0" algn="l">
              <a:lnSpc>
                <a:spcPct val="90000"/>
              </a:lnSpc>
              <a:spcBef>
                <a:spcPts val="500"/>
              </a:spcBef>
              <a:spcAft>
                <a:spcPts val="0"/>
              </a:spcAft>
              <a:buClr>
                <a:schemeClr val="dk1"/>
              </a:buClr>
              <a:buSzPts val="2000"/>
              <a:buFont typeface="Arial"/>
              <a:buChar char="•"/>
              <a:defRPr sz="2000"/>
            </a:lvl2pPr>
            <a:lvl3pPr lvl="2" marR="0" rtl="0" algn="l">
              <a:lnSpc>
                <a:spcPct val="90000"/>
              </a:lnSpc>
              <a:spcBef>
                <a:spcPts val="500"/>
              </a:spcBef>
              <a:spcAft>
                <a:spcPts val="0"/>
              </a:spcAft>
              <a:buClr>
                <a:schemeClr val="dk1"/>
              </a:buClr>
              <a:buSzPts val="1800"/>
              <a:buFont typeface="Arial"/>
              <a:buChar char="•"/>
              <a:defRPr sz="1800"/>
            </a:lvl3pPr>
            <a:lvl4pPr lvl="3" marR="0" rtl="0" algn="l">
              <a:lnSpc>
                <a:spcPct val="90000"/>
              </a:lnSpc>
              <a:spcBef>
                <a:spcPts val="500"/>
              </a:spcBef>
              <a:spcAft>
                <a:spcPts val="0"/>
              </a:spcAft>
              <a:buClr>
                <a:schemeClr val="dk1"/>
              </a:buClr>
              <a:buSzPts val="1600"/>
              <a:buFont typeface="Arial"/>
              <a:buChar char="•"/>
              <a:defRPr sz="1600"/>
            </a:lvl4pPr>
            <a:lvl5pPr lvl="4" marR="0" rtl="0" algn="l">
              <a:lnSpc>
                <a:spcPct val="90000"/>
              </a:lnSpc>
              <a:spcBef>
                <a:spcPts val="500"/>
              </a:spcBef>
              <a:spcAft>
                <a:spcPts val="0"/>
              </a:spcAft>
              <a:buClr>
                <a:schemeClr val="dk1"/>
              </a:buClr>
              <a:buSzPts val="1600"/>
              <a:buFont typeface="Arial"/>
              <a:buChar char="•"/>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cxnSp>
        <p:nvCxnSpPr>
          <p:cNvPr id="192" name="Google Shape;192;p22"/>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193" name="Google Shape;193;p2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94" name="Shape 194"/>
        <p:cNvGrpSpPr/>
        <p:nvPr/>
      </p:nvGrpSpPr>
      <p:grpSpPr>
        <a:xfrm>
          <a:off x="0" y="0"/>
          <a:ext cx="0" cy="0"/>
          <a:chOff x="0" y="0"/>
          <a:chExt cx="0" cy="0"/>
        </a:xfrm>
      </p:grpSpPr>
      <p:pic>
        <p:nvPicPr>
          <p:cNvPr descr="Image" id="195" name="Google Shape;195;p2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196" name="Google Shape;196;p2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97" name="Google Shape;197;p2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198" name="Google Shape;198;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pic>
        <p:nvPicPr>
          <p:cNvPr descr="Image" id="199" name="Google Shape;199;p2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200" name="Google Shape;200;p23"/>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201" name="Google Shape;201;p2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202" name="Google Shape;202;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203" name="Shape 203"/>
        <p:cNvGrpSpPr/>
        <p:nvPr/>
      </p:nvGrpSpPr>
      <p:grpSpPr>
        <a:xfrm>
          <a:off x="0" y="0"/>
          <a:ext cx="0" cy="0"/>
          <a:chOff x="0" y="0"/>
          <a:chExt cx="0" cy="0"/>
        </a:xfrm>
      </p:grpSpPr>
      <p:pic>
        <p:nvPicPr>
          <p:cNvPr id="204" name="Google Shape;204;p24"/>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205" name="Google Shape;205;p2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06" name="Google Shape;206;p2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07" name="Google Shape;207;p2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08" name="Google Shape;208;p2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09" name="Google Shape;209;p2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0" name="Google Shape;210;p24"/>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211" name="Shape 211"/>
        <p:cNvGrpSpPr/>
        <p:nvPr/>
      </p:nvGrpSpPr>
      <p:grpSpPr>
        <a:xfrm>
          <a:off x="0" y="0"/>
          <a:ext cx="0" cy="0"/>
          <a:chOff x="0" y="0"/>
          <a:chExt cx="0" cy="0"/>
        </a:xfrm>
      </p:grpSpPr>
      <p:pic>
        <p:nvPicPr>
          <p:cNvPr id="212" name="Google Shape;212;p25"/>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213" name="Google Shape;213;p2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14" name="Google Shape;214;p2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15" name="Google Shape;215;p2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16" name="Google Shape;216;p2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17" name="Google Shape;217;p2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18" name="Google Shape;218;p2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219" name="Shape 219"/>
        <p:cNvGrpSpPr/>
        <p:nvPr/>
      </p:nvGrpSpPr>
      <p:grpSpPr>
        <a:xfrm>
          <a:off x="0" y="0"/>
          <a:ext cx="0" cy="0"/>
          <a:chOff x="0" y="0"/>
          <a:chExt cx="0" cy="0"/>
        </a:xfrm>
      </p:grpSpPr>
      <p:pic>
        <p:nvPicPr>
          <p:cNvPr id="220" name="Google Shape;220;p26"/>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221" name="Google Shape;221;p2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22" name="Google Shape;222;p26"/>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23" name="Google Shape;223;p26"/>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24" name="Google Shape;224;p2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25" name="Google Shape;225;p2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26" name="Google Shape;226;p26"/>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227" name="Shape 227"/>
        <p:cNvGrpSpPr/>
        <p:nvPr/>
      </p:nvGrpSpPr>
      <p:grpSpPr>
        <a:xfrm>
          <a:off x="0" y="0"/>
          <a:ext cx="0" cy="0"/>
          <a:chOff x="0" y="0"/>
          <a:chExt cx="0" cy="0"/>
        </a:xfrm>
      </p:grpSpPr>
      <p:pic>
        <p:nvPicPr>
          <p:cNvPr id="228" name="Google Shape;228;p27"/>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229" name="Google Shape;229;p2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0" name="Google Shape;230;p2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1" name="Google Shape;231;p2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32" name="Google Shape;232;p2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33" name="Google Shape;233;p2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34" name="Google Shape;234;p2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235" name="Shape 235"/>
        <p:cNvGrpSpPr/>
        <p:nvPr/>
      </p:nvGrpSpPr>
      <p:grpSpPr>
        <a:xfrm>
          <a:off x="0" y="0"/>
          <a:ext cx="0" cy="0"/>
          <a:chOff x="0" y="0"/>
          <a:chExt cx="0" cy="0"/>
        </a:xfrm>
      </p:grpSpPr>
      <p:pic>
        <p:nvPicPr>
          <p:cNvPr id="236" name="Google Shape;236;p28"/>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237" name="Google Shape;237;p2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38" name="Google Shape;238;p2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39" name="Google Shape;239;p2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0" name="Google Shape;240;p2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41" name="Google Shape;241;p2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42" name="Google Shape;242;p2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43" name="Shape 243"/>
        <p:cNvGrpSpPr/>
        <p:nvPr/>
      </p:nvGrpSpPr>
      <p:grpSpPr>
        <a:xfrm>
          <a:off x="0" y="0"/>
          <a:ext cx="0" cy="0"/>
          <a:chOff x="0" y="0"/>
          <a:chExt cx="0" cy="0"/>
        </a:xfrm>
      </p:grpSpPr>
      <p:pic>
        <p:nvPicPr>
          <p:cNvPr id="244" name="Google Shape;244;p29"/>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45" name="Google Shape;245;p2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46" name="Google Shape;246;p2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47" name="Google Shape;247;p2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48" name="Google Shape;248;p2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49" name="Google Shape;249;p2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0" name="Google Shape;250;p2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251" name="Shape 251"/>
        <p:cNvGrpSpPr/>
        <p:nvPr/>
      </p:nvGrpSpPr>
      <p:grpSpPr>
        <a:xfrm>
          <a:off x="0" y="0"/>
          <a:ext cx="0" cy="0"/>
          <a:chOff x="0" y="0"/>
          <a:chExt cx="0" cy="0"/>
        </a:xfrm>
      </p:grpSpPr>
      <p:pic>
        <p:nvPicPr>
          <p:cNvPr id="252" name="Google Shape;252;p30"/>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253" name="Google Shape;253;p3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54" name="Google Shape;254;p3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55" name="Google Shape;255;p3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56" name="Google Shape;256;p3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57" name="Google Shape;257;p3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58" name="Google Shape;258;p3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259" name="Shape 259"/>
        <p:cNvGrpSpPr/>
        <p:nvPr/>
      </p:nvGrpSpPr>
      <p:grpSpPr>
        <a:xfrm>
          <a:off x="0" y="0"/>
          <a:ext cx="0" cy="0"/>
          <a:chOff x="0" y="0"/>
          <a:chExt cx="0" cy="0"/>
        </a:xfrm>
      </p:grpSpPr>
      <p:pic>
        <p:nvPicPr>
          <p:cNvPr id="260" name="Google Shape;260;p31"/>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261" name="Google Shape;261;p3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62" name="Google Shape;262;p3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63" name="Google Shape;263;p3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64" name="Google Shape;264;p3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65" name="Google Shape;265;p3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66" name="Google Shape;266;p3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267"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269" name="Google Shape;269;p3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0" name="Google Shape;270;p3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271" name="Google Shape;271;p3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272" name="Google Shape;272;p3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rtl="0" algn="l">
              <a:lnSpc>
                <a:spcPct val="90000"/>
              </a:lnSpc>
              <a:spcBef>
                <a:spcPts val="0"/>
              </a:spcBef>
              <a:spcAft>
                <a:spcPts val="0"/>
              </a:spcAft>
              <a:buSzPts val="1400"/>
              <a:buNone/>
              <a:defRPr/>
            </a:lvl2pPr>
            <a:lvl3pPr lvl="2" rtl="0" algn="l">
              <a:lnSpc>
                <a:spcPct val="90000"/>
              </a:lnSpc>
              <a:spcBef>
                <a:spcPts val="0"/>
              </a:spcBef>
              <a:spcAft>
                <a:spcPts val="0"/>
              </a:spcAft>
              <a:buSzPts val="1400"/>
              <a:buNone/>
              <a:defRPr/>
            </a:lvl3pPr>
            <a:lvl4pPr lvl="3" rtl="0" algn="l">
              <a:lnSpc>
                <a:spcPct val="90000"/>
              </a:lnSpc>
              <a:spcBef>
                <a:spcPts val="0"/>
              </a:spcBef>
              <a:spcAft>
                <a:spcPts val="0"/>
              </a:spcAft>
              <a:buSzPts val="1400"/>
              <a:buNone/>
              <a:defRPr/>
            </a:lvl4pPr>
            <a:lvl5pPr lvl="4" rtl="0" algn="l">
              <a:lnSpc>
                <a:spcPct val="90000"/>
              </a:lnSpc>
              <a:spcBef>
                <a:spcPts val="0"/>
              </a:spcBef>
              <a:spcAft>
                <a:spcPts val="0"/>
              </a:spcAft>
              <a:buSzPts val="1400"/>
              <a:buNone/>
              <a:defRPr/>
            </a:lvl5pPr>
            <a:lvl6pPr lvl="5" rtl="0" algn="l">
              <a:lnSpc>
                <a:spcPct val="90000"/>
              </a:lnSpc>
              <a:spcBef>
                <a:spcPts val="0"/>
              </a:spcBef>
              <a:spcAft>
                <a:spcPts val="0"/>
              </a:spcAft>
              <a:buSzPts val="1400"/>
              <a:buNone/>
              <a:defRPr/>
            </a:lvl6pPr>
            <a:lvl7pPr lvl="6" rtl="0" algn="l">
              <a:lnSpc>
                <a:spcPct val="90000"/>
              </a:lnSpc>
              <a:spcBef>
                <a:spcPts val="0"/>
              </a:spcBef>
              <a:spcAft>
                <a:spcPts val="0"/>
              </a:spcAft>
              <a:buSzPts val="1400"/>
              <a:buNone/>
              <a:defRPr/>
            </a:lvl7pPr>
            <a:lvl8pPr lvl="7" rtl="0" algn="l">
              <a:lnSpc>
                <a:spcPct val="90000"/>
              </a:lnSpc>
              <a:spcBef>
                <a:spcPts val="0"/>
              </a:spcBef>
              <a:spcAft>
                <a:spcPts val="0"/>
              </a:spcAft>
              <a:buSzPts val="1400"/>
              <a:buNone/>
              <a:defRPr/>
            </a:lvl8pPr>
            <a:lvl9pPr lvl="8" rtl="0" algn="l">
              <a:lnSpc>
                <a:spcPct val="90000"/>
              </a:lnSpc>
              <a:spcBef>
                <a:spcPts val="0"/>
              </a:spcBef>
              <a:spcAft>
                <a:spcPts val="0"/>
              </a:spcAft>
              <a:buSzPts val="1400"/>
              <a:buNone/>
              <a:defRPr/>
            </a:lvl9pPr>
          </a:lstStyle>
          <a:p/>
        </p:txBody>
      </p:sp>
      <p:sp>
        <p:nvSpPr>
          <p:cNvPr id="273" name="Google Shape;273;p3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4" name="Google Shape;274;p3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275" name="Shape 275"/>
        <p:cNvGrpSpPr/>
        <p:nvPr/>
      </p:nvGrpSpPr>
      <p:grpSpPr>
        <a:xfrm>
          <a:off x="0" y="0"/>
          <a:ext cx="0" cy="0"/>
          <a:chOff x="0" y="0"/>
          <a:chExt cx="0" cy="0"/>
        </a:xfrm>
      </p:grpSpPr>
      <p:pic>
        <p:nvPicPr>
          <p:cNvPr descr="Image" id="276" name="Google Shape;276;p33"/>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277" name="Google Shape;277;p33"/>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278" name="Google Shape;278;p33"/>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9" name="Google Shape;279;p33"/>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80" name="Google Shape;280;p33"/>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281" name="Shape 281"/>
        <p:cNvGrpSpPr/>
        <p:nvPr/>
      </p:nvGrpSpPr>
      <p:grpSpPr>
        <a:xfrm>
          <a:off x="0" y="0"/>
          <a:ext cx="0" cy="0"/>
          <a:chOff x="0" y="0"/>
          <a:chExt cx="0" cy="0"/>
        </a:xfrm>
      </p:grpSpPr>
      <p:pic>
        <p:nvPicPr>
          <p:cNvPr descr="Image" id="282" name="Google Shape;282;p34"/>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283" name="Google Shape;283;p34"/>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284" name="Google Shape;284;p3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85" name="Google Shape;285;p34"/>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286" name="Google Shape;286;p34"/>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287" name="Google Shape;287;p34"/>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288" name="Google Shape;288;p34"/>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289" name="Google Shape;289;p34"/>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90" name="Google Shape;290;p34"/>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291" name="Google Shape;291;p34"/>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92" name="Shape 292"/>
        <p:cNvGrpSpPr/>
        <p:nvPr/>
      </p:nvGrpSpPr>
      <p:grpSpPr>
        <a:xfrm>
          <a:off x="0" y="0"/>
          <a:ext cx="0" cy="0"/>
          <a:chOff x="0" y="0"/>
          <a:chExt cx="0" cy="0"/>
        </a:xfrm>
      </p:grpSpPr>
      <p:pic>
        <p:nvPicPr>
          <p:cNvPr id="293" name="Google Shape;293;p35"/>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294" name="Google Shape;294;p35"/>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295" name="Google Shape;295;p35"/>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296" name="Google Shape;296;p3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97" name="Google Shape;297;p35"/>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298" name="Google Shape;298;p35"/>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299" name="Google Shape;299;p35"/>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300" name="Google Shape;300;p35"/>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01" name="Google Shape;301;p35"/>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02" name="Google Shape;302;p35"/>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303" name="Google Shape;303;p35"/>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304" name="Google Shape;304;p35"/>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305" name="Shape 305"/>
        <p:cNvGrpSpPr/>
        <p:nvPr/>
      </p:nvGrpSpPr>
      <p:grpSpPr>
        <a:xfrm>
          <a:off x="0" y="0"/>
          <a:ext cx="0" cy="0"/>
          <a:chOff x="0" y="0"/>
          <a:chExt cx="0" cy="0"/>
        </a:xfrm>
      </p:grpSpPr>
      <p:pic>
        <p:nvPicPr>
          <p:cNvPr id="306" name="Google Shape;306;p36"/>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307" name="Google Shape;307;p36"/>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308" name="Google Shape;308;p36"/>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309" name="Google Shape;309;p36"/>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310" name="Google Shape;310;p36"/>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311" name="Google Shape;311;p36"/>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2" name="Google Shape;312;p36"/>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18.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pic>
        <p:nvPicPr>
          <p:cNvPr id="162" name="Google Shape;162;p19"/>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63" name="Google Shape;163;p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64" name="Google Shape;164;p1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engineering@kokonetwork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slide" Target="/ppt/slides/slide4.xml"/><Relationship Id="rId5" Type="http://schemas.openxmlformats.org/officeDocument/2006/relationships/slide" Target="/ppt/slides/slide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7"/>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Engineering Issue Reporting - JIRA</a:t>
            </a:r>
            <a:endParaRPr sz="2400"/>
          </a:p>
        </p:txBody>
      </p:sp>
      <p:sp>
        <p:nvSpPr>
          <p:cNvPr id="318" name="Google Shape;318;p37"/>
          <p:cNvSpPr txBox="1"/>
          <p:nvPr>
            <p:ph type="title"/>
          </p:nvPr>
        </p:nvSpPr>
        <p:spPr>
          <a:xfrm>
            <a:off x="6257925" y="3615554"/>
            <a:ext cx="53694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1800"/>
              <a:t>Operations Support</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 from Zendesk </a:t>
            </a:r>
            <a:endParaRPr/>
          </a:p>
        </p:txBody>
      </p:sp>
      <p:sp>
        <p:nvSpPr>
          <p:cNvPr id="387" name="Google Shape;387;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88" name="Google Shape;388;p46"/>
          <p:cNvSpPr txBox="1"/>
          <p:nvPr>
            <p:ph idx="1" type="subTitle"/>
          </p:nvPr>
        </p:nvSpPr>
        <p:spPr>
          <a:xfrm>
            <a:off x="8602775" y="1027750"/>
            <a:ext cx="3413400" cy="5373300"/>
          </a:xfrm>
          <a:prstGeom prst="rect">
            <a:avLst/>
          </a:prstGeom>
        </p:spPr>
        <p:txBody>
          <a:bodyPr anchorCtr="0" anchor="t" bIns="91425" lIns="0" spcFirstLastPara="1" rIns="0" wrap="square" tIns="91425">
            <a:noAutofit/>
          </a:bodyPr>
          <a:lstStyle/>
          <a:p>
            <a:pPr indent="-355600" lvl="0" marL="457200" rtl="0" algn="l">
              <a:spcBef>
                <a:spcPts val="1000"/>
              </a:spcBef>
              <a:spcAft>
                <a:spcPts val="0"/>
              </a:spcAft>
              <a:buSzPts val="2000"/>
              <a:buAutoNum type="arabicPeriod"/>
            </a:pPr>
            <a:r>
              <a:rPr lang="en-US" sz="2000"/>
              <a:t>Project</a:t>
            </a:r>
            <a:r>
              <a:rPr lang="en-US" sz="2000"/>
              <a:t> select “KOKO Product &amp; Engineering Support”</a:t>
            </a:r>
            <a:endParaRPr sz="2000"/>
          </a:p>
          <a:p>
            <a:pPr indent="-355600" lvl="0" marL="457200" rtl="0" algn="l">
              <a:spcBef>
                <a:spcPts val="0"/>
              </a:spcBef>
              <a:spcAft>
                <a:spcPts val="0"/>
              </a:spcAft>
              <a:buSzPts val="2000"/>
              <a:buAutoNum type="arabicPeriod"/>
            </a:pPr>
            <a:r>
              <a:rPr lang="en-US" sz="2000"/>
              <a:t>Issue Type must be “Incident”</a:t>
            </a:r>
            <a:endParaRPr sz="2000"/>
          </a:p>
          <a:p>
            <a:pPr indent="-355600" lvl="0" marL="457200" rtl="0" algn="l">
              <a:spcBef>
                <a:spcPts val="0"/>
              </a:spcBef>
              <a:spcAft>
                <a:spcPts val="0"/>
              </a:spcAft>
              <a:buSzPts val="2000"/>
              <a:buAutoNum type="arabicPeriod"/>
            </a:pPr>
            <a:r>
              <a:rPr lang="en-US" sz="2000"/>
              <a:t>Ensure the Summary and a Description text box are populated </a:t>
            </a:r>
            <a:endParaRPr sz="2000"/>
          </a:p>
          <a:p>
            <a:pPr indent="-355600" lvl="0" marL="457200" rtl="0" algn="l">
              <a:spcBef>
                <a:spcPts val="0"/>
              </a:spcBef>
              <a:spcAft>
                <a:spcPts val="0"/>
              </a:spcAft>
              <a:buSzPts val="2000"/>
              <a:buAutoNum type="arabicPeriod"/>
            </a:pPr>
            <a:r>
              <a:rPr lang="en-US" sz="2000"/>
              <a:t>Click on the “create issue” button</a:t>
            </a:r>
            <a:endParaRPr sz="2000"/>
          </a:p>
          <a:p>
            <a:pPr indent="-355600" lvl="0" marL="457200" rtl="0" algn="l">
              <a:spcBef>
                <a:spcPts val="0"/>
              </a:spcBef>
              <a:spcAft>
                <a:spcPts val="0"/>
              </a:spcAft>
              <a:buSzPts val="2000"/>
              <a:buAutoNum type="arabicPeriod"/>
            </a:pPr>
            <a:r>
              <a:rPr lang="en-US" sz="2000"/>
              <a:t>This will create a ticket in Jira Service Management for further investigation</a:t>
            </a:r>
            <a:endParaRPr sz="2000"/>
          </a:p>
          <a:p>
            <a:pPr indent="0" lvl="0" marL="0" rtl="0" algn="l">
              <a:spcBef>
                <a:spcPts val="1000"/>
              </a:spcBef>
              <a:spcAft>
                <a:spcPts val="300"/>
              </a:spcAft>
              <a:buNone/>
            </a:pPr>
            <a:r>
              <a:t/>
            </a:r>
            <a:endParaRPr sz="2000"/>
          </a:p>
        </p:txBody>
      </p:sp>
      <p:pic>
        <p:nvPicPr>
          <p:cNvPr id="389" name="Google Shape;389;p46"/>
          <p:cNvPicPr preferRelativeResize="0"/>
          <p:nvPr/>
        </p:nvPicPr>
        <p:blipFill rotWithShape="1">
          <a:blip r:embed="rId3">
            <a:alphaModFix/>
          </a:blip>
          <a:srcRect b="3484" l="0" r="0" t="0"/>
          <a:stretch/>
        </p:blipFill>
        <p:spPr>
          <a:xfrm>
            <a:off x="93800" y="1027750"/>
            <a:ext cx="8508976" cy="5479776"/>
          </a:xfrm>
          <a:prstGeom prst="rect">
            <a:avLst/>
          </a:prstGeom>
          <a:noFill/>
          <a:ln>
            <a:noFill/>
          </a:ln>
        </p:spPr>
      </p:pic>
      <p:sp>
        <p:nvSpPr>
          <p:cNvPr id="390" name="Google Shape;390;p46"/>
          <p:cNvSpPr/>
          <p:nvPr/>
        </p:nvSpPr>
        <p:spPr>
          <a:xfrm>
            <a:off x="781700" y="1876900"/>
            <a:ext cx="3413400" cy="898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 from Zendesk </a:t>
            </a:r>
            <a:endParaRPr/>
          </a:p>
        </p:txBody>
      </p:sp>
      <p:sp>
        <p:nvSpPr>
          <p:cNvPr id="397" name="Google Shape;397;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98" name="Google Shape;398;p47"/>
          <p:cNvSpPr txBox="1"/>
          <p:nvPr>
            <p:ph idx="1" type="subTitle"/>
          </p:nvPr>
        </p:nvSpPr>
        <p:spPr>
          <a:xfrm>
            <a:off x="9319975" y="4373450"/>
            <a:ext cx="2618100" cy="1298400"/>
          </a:xfrm>
          <a:prstGeom prst="rect">
            <a:avLst/>
          </a:prstGeom>
        </p:spPr>
        <p:txBody>
          <a:bodyPr anchorCtr="0" anchor="t" bIns="91425" lIns="0" spcFirstLastPara="1" rIns="0" wrap="square" tIns="91425">
            <a:noAutofit/>
          </a:bodyPr>
          <a:lstStyle/>
          <a:p>
            <a:pPr indent="0" lvl="0" marL="0" rtl="0" algn="l">
              <a:spcBef>
                <a:spcPts val="1000"/>
              </a:spcBef>
              <a:spcAft>
                <a:spcPts val="300"/>
              </a:spcAft>
              <a:buNone/>
            </a:pPr>
            <a:r>
              <a:rPr lang="en-US" sz="2000"/>
              <a:t>Visibility of the Jira ticket on Zendesk</a:t>
            </a:r>
            <a:endParaRPr sz="2000"/>
          </a:p>
        </p:txBody>
      </p:sp>
      <p:pic>
        <p:nvPicPr>
          <p:cNvPr id="399" name="Google Shape;399;p47"/>
          <p:cNvPicPr preferRelativeResize="0"/>
          <p:nvPr/>
        </p:nvPicPr>
        <p:blipFill rotWithShape="1">
          <a:blip r:embed="rId3">
            <a:alphaModFix/>
          </a:blip>
          <a:srcRect b="6933" l="0" r="0" t="0"/>
          <a:stretch/>
        </p:blipFill>
        <p:spPr>
          <a:xfrm>
            <a:off x="777625" y="1027750"/>
            <a:ext cx="8111225" cy="5284399"/>
          </a:xfrm>
          <a:prstGeom prst="rect">
            <a:avLst/>
          </a:prstGeom>
          <a:noFill/>
          <a:ln>
            <a:noFill/>
          </a:ln>
        </p:spPr>
      </p:pic>
      <p:sp>
        <p:nvSpPr>
          <p:cNvPr id="400" name="Google Shape;400;p47"/>
          <p:cNvSpPr/>
          <p:nvPr/>
        </p:nvSpPr>
        <p:spPr>
          <a:xfrm>
            <a:off x="5978900" y="3830750"/>
            <a:ext cx="2910000" cy="23838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Zendesk Escalated </a:t>
            </a:r>
            <a:r>
              <a:rPr lang="en-US"/>
              <a:t>Ticket in Jira Service Desk</a:t>
            </a:r>
            <a:endParaRPr/>
          </a:p>
        </p:txBody>
      </p:sp>
      <p:sp>
        <p:nvSpPr>
          <p:cNvPr id="407" name="Google Shape;407;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08" name="Google Shape;408;p48"/>
          <p:cNvPicPr preferRelativeResize="0"/>
          <p:nvPr/>
        </p:nvPicPr>
        <p:blipFill>
          <a:blip r:embed="rId3">
            <a:alphaModFix/>
          </a:blip>
          <a:stretch>
            <a:fillRect/>
          </a:stretch>
        </p:blipFill>
        <p:spPr>
          <a:xfrm>
            <a:off x="1052901" y="1061649"/>
            <a:ext cx="10086199" cy="5099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Viewing jira comments/updates on Zendesk</a:t>
            </a:r>
            <a:endParaRPr/>
          </a:p>
        </p:txBody>
      </p:sp>
      <p:sp>
        <p:nvSpPr>
          <p:cNvPr id="415" name="Google Shape;415;p49"/>
          <p:cNvSpPr txBox="1"/>
          <p:nvPr>
            <p:ph idx="1" type="subTitle"/>
          </p:nvPr>
        </p:nvSpPr>
        <p:spPr>
          <a:xfrm>
            <a:off x="25" y="875350"/>
            <a:ext cx="12192000" cy="5596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2000"/>
              <a:t>Engineering Team Update:</a:t>
            </a:r>
            <a:r>
              <a:rPr lang="en-US" sz="2000"/>
              <a:t> Engineering team will be removing Customer Care users from direct access to Jira.  </a:t>
            </a:r>
            <a:endParaRPr sz="2000"/>
          </a:p>
          <a:p>
            <a:pPr indent="0" lvl="0" marL="0" rtl="0" algn="l">
              <a:spcBef>
                <a:spcPts val="1000"/>
              </a:spcBef>
              <a:spcAft>
                <a:spcPts val="0"/>
              </a:spcAft>
              <a:buNone/>
            </a:pPr>
            <a:r>
              <a:t/>
            </a:r>
            <a:endParaRPr/>
          </a:p>
        </p:txBody>
      </p:sp>
      <p:sp>
        <p:nvSpPr>
          <p:cNvPr id="416" name="Google Shape;416;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17" name="Google Shape;417;p49"/>
          <p:cNvPicPr preferRelativeResize="0"/>
          <p:nvPr/>
        </p:nvPicPr>
        <p:blipFill>
          <a:blip r:embed="rId3">
            <a:alphaModFix/>
          </a:blip>
          <a:stretch>
            <a:fillRect/>
          </a:stretch>
        </p:blipFill>
        <p:spPr>
          <a:xfrm>
            <a:off x="102925" y="1709600"/>
            <a:ext cx="8813748" cy="4474676"/>
          </a:xfrm>
          <a:prstGeom prst="rect">
            <a:avLst/>
          </a:prstGeom>
          <a:noFill/>
          <a:ln>
            <a:noFill/>
          </a:ln>
        </p:spPr>
      </p:pic>
      <p:sp>
        <p:nvSpPr>
          <p:cNvPr id="418" name="Google Shape;418;p49"/>
          <p:cNvSpPr txBox="1"/>
          <p:nvPr/>
        </p:nvSpPr>
        <p:spPr>
          <a:xfrm>
            <a:off x="9109700" y="1672675"/>
            <a:ext cx="2920800" cy="4386900"/>
          </a:xfrm>
          <a:prstGeom prst="rect">
            <a:avLst/>
          </a:prstGeom>
          <a:noFill/>
          <a:ln>
            <a:noFill/>
          </a:ln>
        </p:spPr>
        <p:txBody>
          <a:bodyPr anchorCtr="0" anchor="t" bIns="91425" lIns="91425" spcFirstLastPara="1" rIns="91425" wrap="square" tIns="91425">
            <a:spAutoFit/>
          </a:bodyPr>
          <a:lstStyle/>
          <a:p>
            <a:pPr indent="-358775" lvl="0" marL="457200" rtl="0" algn="l">
              <a:lnSpc>
                <a:spcPct val="120000"/>
              </a:lnSpc>
              <a:spcBef>
                <a:spcPts val="1000"/>
              </a:spcBef>
              <a:spcAft>
                <a:spcPts val="0"/>
              </a:spcAft>
              <a:buClr>
                <a:srgbClr val="202124"/>
              </a:buClr>
              <a:buSzPts val="2050"/>
              <a:buFont typeface="Nunito"/>
              <a:buAutoNum type="arabicPeriod"/>
            </a:pPr>
            <a:r>
              <a:rPr lang="en-US" sz="2050">
                <a:solidFill>
                  <a:srgbClr val="202124"/>
                </a:solidFill>
                <a:highlight>
                  <a:srgbClr val="F8F9FA"/>
                </a:highlight>
                <a:latin typeface="Nunito"/>
                <a:ea typeface="Nunito"/>
                <a:cs typeface="Nunito"/>
                <a:sym typeface="Nunito"/>
              </a:rPr>
              <a:t>We shall therefore be required to view Jira  comments/updates flow from the view function on zendesk ticket on the eye function as indicated below with an arrow</a:t>
            </a:r>
            <a:endParaRPr sz="2100">
              <a:solidFill>
                <a:schemeClr val="dk1"/>
              </a:solidFill>
              <a:latin typeface="Nunito"/>
              <a:ea typeface="Nunito"/>
              <a:cs typeface="Nunito"/>
              <a:sym typeface="Nunito"/>
            </a:endParaRPr>
          </a:p>
          <a:p>
            <a:pPr indent="0" lvl="0" marL="0" rtl="0" algn="l">
              <a:spcBef>
                <a:spcPts val="0"/>
              </a:spcBef>
              <a:spcAft>
                <a:spcPts val="0"/>
              </a:spcAft>
              <a:buNone/>
            </a:pPr>
            <a:r>
              <a:t/>
            </a:r>
            <a:endParaRPr sz="2700">
              <a:latin typeface="Nunito SemiBold"/>
              <a:ea typeface="Nunito SemiBold"/>
              <a:cs typeface="Nunito SemiBold"/>
              <a:sym typeface="Nunit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Viewing ticket history/feedback</a:t>
            </a:r>
            <a:endParaRPr/>
          </a:p>
        </p:txBody>
      </p:sp>
      <p:sp>
        <p:nvSpPr>
          <p:cNvPr id="425" name="Google Shape;425;p50"/>
          <p:cNvSpPr txBox="1"/>
          <p:nvPr>
            <p:ph idx="1" type="subTitle"/>
          </p:nvPr>
        </p:nvSpPr>
        <p:spPr>
          <a:xfrm>
            <a:off x="0" y="977875"/>
            <a:ext cx="12069300" cy="52065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2. You will see all history in a pop-up like this:</a:t>
            </a:r>
            <a:endParaRPr/>
          </a:p>
          <a:p>
            <a:pPr indent="0" lvl="0" marL="0" rtl="0" algn="l">
              <a:lnSpc>
                <a:spcPct val="100000"/>
              </a:lnSpc>
              <a:spcBef>
                <a:spcPts val="0"/>
              </a:spcBef>
              <a:spcAft>
                <a:spcPts val="0"/>
              </a:spcAft>
              <a:buNone/>
            </a:pPr>
            <a:r>
              <a:t/>
            </a:r>
            <a:endParaRPr/>
          </a:p>
          <a:p>
            <a:pPr indent="0" lvl="0" marL="0" rtl="0" algn="l">
              <a:spcBef>
                <a:spcPts val="1000"/>
              </a:spcBef>
              <a:spcAft>
                <a:spcPts val="0"/>
              </a:spcAft>
              <a:buNone/>
            </a:pPr>
            <a:r>
              <a:t/>
            </a:r>
            <a:endParaRPr/>
          </a:p>
        </p:txBody>
      </p:sp>
      <p:sp>
        <p:nvSpPr>
          <p:cNvPr id="426" name="Google Shape;426;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27" name="Google Shape;427;p50"/>
          <p:cNvPicPr preferRelativeResize="0"/>
          <p:nvPr/>
        </p:nvPicPr>
        <p:blipFill>
          <a:blip r:embed="rId3">
            <a:alphaModFix/>
          </a:blip>
          <a:stretch>
            <a:fillRect/>
          </a:stretch>
        </p:blipFill>
        <p:spPr>
          <a:xfrm>
            <a:off x="77200" y="1468426"/>
            <a:ext cx="7954725" cy="4038549"/>
          </a:xfrm>
          <a:prstGeom prst="rect">
            <a:avLst/>
          </a:prstGeom>
          <a:noFill/>
          <a:ln>
            <a:noFill/>
          </a:ln>
        </p:spPr>
      </p:pic>
      <p:sp>
        <p:nvSpPr>
          <p:cNvPr id="428" name="Google Shape;428;p50"/>
          <p:cNvSpPr txBox="1"/>
          <p:nvPr/>
        </p:nvSpPr>
        <p:spPr>
          <a:xfrm>
            <a:off x="8183400" y="1042200"/>
            <a:ext cx="3587700" cy="595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500">
                <a:latin typeface="Nunito SemiBold"/>
                <a:ea typeface="Nunito SemiBold"/>
                <a:cs typeface="Nunito SemiBold"/>
                <a:sym typeface="Nunito SemiBold"/>
              </a:rPr>
              <a:t>3. This means that the requester from CC must proactively keep checking the eye icon pop up in Zendesk for updates for ticket resolution</a:t>
            </a:r>
            <a:endParaRPr sz="25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t/>
            </a:r>
            <a:endParaRPr sz="2500">
              <a:latin typeface="Nunito SemiBold"/>
              <a:ea typeface="Nunito SemiBold"/>
              <a:cs typeface="Nunito SemiBold"/>
              <a:sym typeface="Nunito SemiBold"/>
            </a:endParaRPr>
          </a:p>
          <a:p>
            <a:pPr indent="0" lvl="0" marL="0" rtl="0" algn="l">
              <a:spcBef>
                <a:spcPts val="0"/>
              </a:spcBef>
              <a:spcAft>
                <a:spcPts val="0"/>
              </a:spcAft>
              <a:buClr>
                <a:schemeClr val="dk1"/>
              </a:buClr>
              <a:buSzPts val="1100"/>
              <a:buFont typeface="Arial"/>
              <a:buNone/>
            </a:pPr>
            <a:r>
              <a:rPr lang="en-US" sz="2500">
                <a:solidFill>
                  <a:schemeClr val="dk1"/>
                </a:solidFill>
                <a:latin typeface="Nunito"/>
                <a:ea typeface="Nunito"/>
                <a:cs typeface="Nunito"/>
                <a:sym typeface="Nunito"/>
              </a:rPr>
              <a:t>4. </a:t>
            </a:r>
            <a:r>
              <a:rPr b="1" lang="en-US" sz="2500">
                <a:solidFill>
                  <a:schemeClr val="dk1"/>
                </a:solidFill>
                <a:latin typeface="Nunito"/>
                <a:ea typeface="Nunito"/>
                <a:cs typeface="Nunito"/>
                <a:sym typeface="Nunito"/>
              </a:rPr>
              <a:t>NO</a:t>
            </a:r>
            <a:r>
              <a:rPr lang="en-US" sz="2500">
                <a:solidFill>
                  <a:schemeClr val="dk1"/>
                </a:solidFill>
                <a:latin typeface="Nunito"/>
                <a:ea typeface="Nunito"/>
                <a:cs typeface="Nunito"/>
                <a:sym typeface="Nunito"/>
              </a:rPr>
              <a:t> parent ticket should be closed before the escalated child ticket on freshservice/jira is closed.</a:t>
            </a:r>
            <a:endParaRPr sz="2500">
              <a:solidFill>
                <a:schemeClr val="dk1"/>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latin typeface="Nunito SemiBold"/>
              <a:ea typeface="Nunito SemiBold"/>
              <a:cs typeface="Nunito SemiBold"/>
              <a:sym typeface="Nunito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1"/>
          <p:cNvSpPr txBox="1"/>
          <p:nvPr>
            <p:ph idx="1" type="subTitle"/>
          </p:nvPr>
        </p:nvSpPr>
        <p:spPr>
          <a:xfrm>
            <a:off x="7073375" y="2580850"/>
            <a:ext cx="46743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2000"/>
              <a:t>l.agola@kokonetworks.com</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8"/>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Support Operations Team</a:t>
            </a:r>
            <a:endParaRPr/>
          </a:p>
        </p:txBody>
      </p:sp>
      <p:sp>
        <p:nvSpPr>
          <p:cNvPr id="325" name="Google Shape;325;p38"/>
          <p:cNvSpPr txBox="1"/>
          <p:nvPr>
            <p:ph idx="1" type="subTitle"/>
          </p:nvPr>
        </p:nvSpPr>
        <p:spPr>
          <a:xfrm>
            <a:off x="457200" y="861600"/>
            <a:ext cx="11274600" cy="5401200"/>
          </a:xfrm>
          <a:prstGeom prst="rect">
            <a:avLst/>
          </a:prstGeom>
        </p:spPr>
        <p:txBody>
          <a:bodyPr anchorCtr="0" anchor="t" bIns="91425" lIns="0" spcFirstLastPara="1" rIns="0" wrap="square" tIns="91425">
            <a:noAutofit/>
          </a:bodyPr>
          <a:lstStyle/>
          <a:p>
            <a:pPr indent="0" lvl="0" marL="457200" rtl="0" algn="l">
              <a:spcBef>
                <a:spcPts val="1000"/>
              </a:spcBef>
              <a:spcAft>
                <a:spcPts val="0"/>
              </a:spcAft>
              <a:buNone/>
            </a:pPr>
            <a:r>
              <a:rPr lang="en-US" sz="3600"/>
              <a:t>The Product &amp; Engineering team shall be supporting Operations team in a new platform - Jira Service Management.</a:t>
            </a:r>
            <a:endParaRPr/>
          </a:p>
          <a:p>
            <a:pPr indent="0" lvl="0" marL="457200" rtl="0" algn="l">
              <a:spcBef>
                <a:spcPts val="1000"/>
              </a:spcBef>
              <a:spcAft>
                <a:spcPts val="0"/>
              </a:spcAft>
              <a:buNone/>
            </a:pPr>
            <a:r>
              <a:rPr lang="en-US" sz="3600"/>
              <a:t>Issues shall be submitted via</a:t>
            </a:r>
            <a:endParaRPr/>
          </a:p>
          <a:p>
            <a:pPr indent="-406400" lvl="0" marL="1371600" rtl="0" algn="l">
              <a:spcBef>
                <a:spcPts val="1000"/>
              </a:spcBef>
              <a:spcAft>
                <a:spcPts val="0"/>
              </a:spcAft>
              <a:buSzPts val="2800"/>
              <a:buChar char="●"/>
            </a:pPr>
            <a:r>
              <a:rPr lang="en-US"/>
              <a:t>Integration with Zendesk</a:t>
            </a:r>
            <a:endParaRPr/>
          </a:p>
          <a:p>
            <a:pPr indent="-406400" lvl="0" marL="1371600" rtl="0" algn="l">
              <a:spcBef>
                <a:spcPts val="0"/>
              </a:spcBef>
              <a:spcAft>
                <a:spcPts val="0"/>
              </a:spcAft>
              <a:buSzPts val="2800"/>
              <a:buChar char="●"/>
            </a:pPr>
            <a:r>
              <a:rPr lang="en-US"/>
              <a:t>Email: </a:t>
            </a:r>
            <a:r>
              <a:rPr lang="en-US" u="sng">
                <a:solidFill>
                  <a:schemeClr val="hlink"/>
                </a:solidFill>
                <a:hlinkClick r:id="rId3"/>
              </a:rPr>
              <a:t>engineering@kokonetworks.com</a:t>
            </a:r>
            <a:endParaRPr>
              <a:solidFill>
                <a:srgbClr val="000000"/>
              </a:solidFill>
            </a:endParaRPr>
          </a:p>
          <a:p>
            <a:pPr indent="0" lvl="0" marL="0" marR="0" rtl="0" algn="l">
              <a:lnSpc>
                <a:spcPct val="120000"/>
              </a:lnSpc>
              <a:spcBef>
                <a:spcPts val="1000"/>
              </a:spcBef>
              <a:spcAft>
                <a:spcPts val="0"/>
              </a:spcAft>
              <a:buNone/>
            </a:pPr>
            <a:r>
              <a:t/>
            </a:r>
            <a:endParaRPr>
              <a:solidFill>
                <a:srgbClr val="000000"/>
              </a:solidFill>
            </a:endParaRPr>
          </a:p>
          <a:p>
            <a:pPr indent="0" lvl="0" marL="457200" rtl="0" algn="l">
              <a:spcBef>
                <a:spcPts val="1000"/>
              </a:spcBef>
              <a:spcAft>
                <a:spcPts val="300"/>
              </a:spcAft>
              <a:buNone/>
            </a:pPr>
            <a:r>
              <a:t/>
            </a:r>
            <a:endParaRPr sz="2400"/>
          </a:p>
        </p:txBody>
      </p:sp>
      <p:sp>
        <p:nvSpPr>
          <p:cNvPr id="326" name="Google Shape;326;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2" name="Google Shape;332;p3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Table of Content</a:t>
            </a:r>
            <a:endParaRPr/>
          </a:p>
        </p:txBody>
      </p:sp>
      <p:sp>
        <p:nvSpPr>
          <p:cNvPr id="333" name="Google Shape;333;p39"/>
          <p:cNvSpPr txBox="1"/>
          <p:nvPr>
            <p:ph idx="1" type="subTitle"/>
          </p:nvPr>
        </p:nvSpPr>
        <p:spPr>
          <a:xfrm>
            <a:off x="6740525" y="3812975"/>
            <a:ext cx="4768200" cy="17043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Clr>
                <a:srgbClr val="434343"/>
              </a:buClr>
              <a:buSzPts val="2400"/>
              <a:buChar char="●"/>
            </a:pPr>
            <a:r>
              <a:rPr lang="en-US" sz="2400">
                <a:solidFill>
                  <a:srgbClr val="434343"/>
                </a:solidFill>
                <a:uFill>
                  <a:noFill/>
                </a:uFill>
                <a:hlinkClick action="ppaction://hlinksldjump" r:id="rId4">
                  <a:extLst>
                    <a:ext uri="{A12FA001-AC4F-418D-AE19-62706E023703}">
                      <ahyp:hlinkClr val="tx"/>
                    </a:ext>
                  </a:extLst>
                </a:hlinkClick>
              </a:rPr>
              <a:t>Operation Level Agreement</a:t>
            </a:r>
            <a:endParaRPr sz="2400">
              <a:solidFill>
                <a:srgbClr val="434343"/>
              </a:solidFill>
            </a:endParaRPr>
          </a:p>
          <a:p>
            <a:pPr indent="-381000" lvl="0" marL="457200" rtl="0" algn="l">
              <a:spcBef>
                <a:spcPts val="0"/>
              </a:spcBef>
              <a:spcAft>
                <a:spcPts val="0"/>
              </a:spcAft>
              <a:buClr>
                <a:srgbClr val="434343"/>
              </a:buClr>
              <a:buSzPts val="2400"/>
              <a:buChar char="●"/>
            </a:pPr>
            <a:r>
              <a:rPr lang="en-US" sz="2400">
                <a:solidFill>
                  <a:srgbClr val="434343"/>
                </a:solidFill>
                <a:uFill>
                  <a:noFill/>
                </a:uFill>
                <a:hlinkClick action="ppaction://hlinksldjump" r:id="rId5">
                  <a:extLst>
                    <a:ext uri="{A12FA001-AC4F-418D-AE19-62706E023703}">
                      <ahyp:hlinkClr val="tx"/>
                    </a:ext>
                  </a:extLst>
                </a:hlinkClick>
              </a:rPr>
              <a:t>Tickets from </a:t>
            </a:r>
            <a:r>
              <a:rPr lang="en-US" sz="2400">
                <a:solidFill>
                  <a:srgbClr val="434343"/>
                </a:solidFill>
              </a:rPr>
              <a:t>Zendesk</a:t>
            </a:r>
            <a:endParaRPr sz="2400">
              <a:solidFill>
                <a:srgbClr val="434343"/>
              </a:solidFill>
            </a:endParaRPr>
          </a:p>
          <a:p>
            <a:pPr indent="0" lvl="0" marL="0" rtl="0" algn="l">
              <a:spcBef>
                <a:spcPts val="0"/>
              </a:spcBef>
              <a:spcAft>
                <a:spcPts val="0"/>
              </a:spcAft>
              <a:buNone/>
            </a:pPr>
            <a:r>
              <a:t/>
            </a:r>
            <a:endParaRPr sz="2400">
              <a:solidFill>
                <a:srgbClr val="434343"/>
              </a:solidFill>
            </a:endParaRPr>
          </a:p>
          <a:p>
            <a:pPr indent="0" lvl="0" marL="0" rtl="0" algn="l">
              <a:spcBef>
                <a:spcPts val="0"/>
              </a:spcBef>
              <a:spcAft>
                <a:spcPts val="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nvSpPr>
        <p:spPr>
          <a:xfrm>
            <a:off x="448425" y="1047175"/>
            <a:ext cx="11457900" cy="4420500"/>
          </a:xfrm>
          <a:prstGeom prst="rect">
            <a:avLst/>
          </a:prstGeom>
          <a:noFill/>
          <a:ln>
            <a:noFill/>
          </a:ln>
        </p:spPr>
        <p:txBody>
          <a:bodyPr anchorCtr="0" anchor="t" bIns="91425" lIns="91425" spcFirstLastPara="1" rIns="91425" wrap="square" tIns="91425">
            <a:noAutofit/>
          </a:bodyPr>
          <a:lstStyle/>
          <a:p>
            <a:pPr indent="-406400" lvl="0" marL="457200" rtl="0" algn="l">
              <a:lnSpc>
                <a:spcPct val="120000"/>
              </a:lnSpc>
              <a:spcBef>
                <a:spcPts val="100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Support hours - Mon thru Friday</a:t>
            </a:r>
            <a:r>
              <a:rPr lang="en-US" sz="2800">
                <a:solidFill>
                  <a:schemeClr val="dk1"/>
                </a:solidFill>
                <a:latin typeface="Nunito"/>
                <a:ea typeface="Nunito"/>
                <a:cs typeface="Nunito"/>
                <a:sym typeface="Nunito"/>
              </a:rPr>
              <a:t> 8:00AM to 6:00PM </a:t>
            </a:r>
            <a:r>
              <a:rPr lang="en-US" sz="2800">
                <a:solidFill>
                  <a:schemeClr val="dk1"/>
                </a:solidFill>
                <a:latin typeface="Nunito"/>
                <a:ea typeface="Nunito"/>
                <a:cs typeface="Nunito"/>
                <a:sym typeface="Nunito"/>
              </a:rPr>
              <a:t>EAT</a:t>
            </a:r>
            <a:endParaRPr sz="2800">
              <a:solidFill>
                <a:schemeClr val="dk1"/>
              </a:solidFill>
              <a:latin typeface="Nunito"/>
              <a:ea typeface="Nunito"/>
              <a:cs typeface="Nunito"/>
              <a:sym typeface="Nunito"/>
            </a:endParaRPr>
          </a:p>
          <a:p>
            <a:pPr indent="-406400" lvl="0" marL="457200" marR="0" rtl="0" algn="l">
              <a:lnSpc>
                <a:spcPct val="120000"/>
              </a:lnSpc>
              <a:spcBef>
                <a:spcPts val="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Response time - time taken to respond to ticket/issue submitted </a:t>
            </a:r>
            <a:endParaRPr sz="2800">
              <a:solidFill>
                <a:schemeClr val="dk1"/>
              </a:solidFill>
              <a:latin typeface="Nunito"/>
              <a:ea typeface="Nunito"/>
              <a:cs typeface="Nunito"/>
              <a:sym typeface="Nunito"/>
            </a:endParaRPr>
          </a:p>
          <a:p>
            <a:pPr indent="-406400" lvl="0" marL="457200" marR="0" rtl="0" algn="l">
              <a:lnSpc>
                <a:spcPct val="120000"/>
              </a:lnSpc>
              <a:spcBef>
                <a:spcPts val="0"/>
              </a:spcBef>
              <a:spcAft>
                <a:spcPts val="0"/>
              </a:spcAft>
              <a:buClr>
                <a:schemeClr val="dk1"/>
              </a:buClr>
              <a:buSzPts val="2800"/>
              <a:buFont typeface="Nunito SemiBold"/>
              <a:buChar char="●"/>
            </a:pPr>
            <a:r>
              <a:rPr lang="en-US" sz="2800">
                <a:solidFill>
                  <a:schemeClr val="dk1"/>
                </a:solidFill>
                <a:latin typeface="Nunito"/>
                <a:ea typeface="Nunito"/>
                <a:cs typeface="Nunito"/>
                <a:sym typeface="Nunito"/>
              </a:rPr>
              <a:t>Resolution time - time taken to resolve issue or provide a way forward once the ticket has been assigned to the Investigator</a:t>
            </a:r>
            <a:endParaRPr sz="2800">
              <a:solidFill>
                <a:schemeClr val="dk1"/>
              </a:solidFill>
              <a:latin typeface="Nunito"/>
              <a:ea typeface="Nunito"/>
              <a:cs typeface="Nunito"/>
              <a:sym typeface="Nunito"/>
            </a:endParaRPr>
          </a:p>
          <a:p>
            <a:pPr indent="0" lvl="0" marL="0" marR="0" rtl="0" algn="l">
              <a:lnSpc>
                <a:spcPct val="120000"/>
              </a:lnSpc>
              <a:spcBef>
                <a:spcPts val="1000"/>
              </a:spcBef>
              <a:spcAft>
                <a:spcPts val="0"/>
              </a:spcAft>
              <a:buNone/>
            </a:pPr>
            <a:r>
              <a:t/>
            </a:r>
            <a:endParaRPr sz="1800">
              <a:latin typeface="Nunito SemiBold"/>
              <a:ea typeface="Nunito SemiBold"/>
              <a:cs typeface="Nunito SemiBold"/>
              <a:sym typeface="Nunito SemiBold"/>
            </a:endParaRPr>
          </a:p>
          <a:p>
            <a:pPr indent="0" lvl="0" marL="914400" rtl="0" algn="l">
              <a:spcBef>
                <a:spcPts val="300"/>
              </a:spcBef>
              <a:spcAft>
                <a:spcPts val="0"/>
              </a:spcAft>
              <a:buNone/>
            </a:pPr>
            <a:r>
              <a:t/>
            </a:r>
            <a:endParaRPr sz="2300">
              <a:latin typeface="Nunito SemiBold"/>
              <a:ea typeface="Nunito SemiBold"/>
              <a:cs typeface="Nunito SemiBold"/>
              <a:sym typeface="Nunito SemiBold"/>
            </a:endParaRPr>
          </a:p>
        </p:txBody>
      </p:sp>
      <p:sp>
        <p:nvSpPr>
          <p:cNvPr id="340" name="Google Shape;340;p40"/>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Operational</a:t>
            </a:r>
            <a:r>
              <a:rPr lang="en-US"/>
              <a:t> Level Agreement Summary</a:t>
            </a:r>
            <a:endParaRPr/>
          </a:p>
        </p:txBody>
      </p:sp>
      <p:sp>
        <p:nvSpPr>
          <p:cNvPr id="341" name="Google Shape;341;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OLA: Priority Levels</a:t>
            </a:r>
            <a:endParaRPr/>
          </a:p>
        </p:txBody>
      </p:sp>
      <p:sp>
        <p:nvSpPr>
          <p:cNvPr id="348" name="Google Shape;348;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49" name="Google Shape;349;p41"/>
          <p:cNvGraphicFramePr/>
          <p:nvPr/>
        </p:nvGraphicFramePr>
        <p:xfrm>
          <a:off x="130650" y="1063475"/>
          <a:ext cx="3000000" cy="3000000"/>
        </p:xfrm>
        <a:graphic>
          <a:graphicData uri="http://schemas.openxmlformats.org/drawingml/2006/table">
            <a:tbl>
              <a:tblPr>
                <a:noFill/>
                <a:tableStyleId>{24AFC34A-A53B-4185-9067-74AC2CDB0B6D}</a:tableStyleId>
              </a:tblPr>
              <a:tblGrid>
                <a:gridCol w="762625"/>
                <a:gridCol w="1021150"/>
                <a:gridCol w="1528175"/>
                <a:gridCol w="914850"/>
                <a:gridCol w="1209150"/>
                <a:gridCol w="6494750"/>
              </a:tblGrid>
              <a:tr h="333375">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Priority</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Impact</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‘Colloquial’ definition</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Response time</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Resolution time</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300">
                          <a:latin typeface="Roboto"/>
                          <a:ea typeface="Roboto"/>
                          <a:cs typeface="Roboto"/>
                          <a:sym typeface="Roboto"/>
                        </a:rPr>
                        <a:t>Definition</a:t>
                      </a:r>
                      <a:endParaRPr b="1" sz="13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23925">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P0</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Critical</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Potentially catastrophic event with massive business impact. ‘All hands on deck’</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15 min</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2 hours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&gt;60% of customers unable to buy fuel safely</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&gt;60% of KPs unusable</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Systems failure affecting all customers or agents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23925">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P1</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Critical</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Major event with significant business impact. Full attention and focus.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30 min</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4 hours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&gt;10% of customers unable to buy fuel safely</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&gt;10% of KPs unusable</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Partial systems failure affecting &gt;50% of our customers or agents with only partial availability of our services (e.g. wallet top-ups not working)</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23925">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P2</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Major</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Event with measurable business impact</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1 hour</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1 business day</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Several customers unable to buy fuel (but &lt;10% of total customers)</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&gt;5 KPs unusable (but &lt;10%)</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Partial systems failure affecting &lt;50% of our customers or agents with only partial availability of our services (e.g. wallet top-ups not working)</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923925">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P3</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Minor</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Event with only minor business impact</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2 hours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3 business days</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00">
                          <a:latin typeface="Roboto"/>
                          <a:ea typeface="Roboto"/>
                          <a:cs typeface="Roboto"/>
                          <a:sym typeface="Roboto"/>
                        </a:rPr>
                        <a:t>1 to 5 KPs unusable</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Partial systems failure affecting &lt;10% of our customers or agents with only partial availability of our services (e.g. wallet top-ups not working)</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AND/OR</a:t>
                      </a:r>
                      <a:endParaRPr sz="11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Anything else</a:t>
                      </a:r>
                      <a:endParaRPr sz="11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OLA: Impact Definition</a:t>
            </a:r>
            <a:endParaRPr/>
          </a:p>
        </p:txBody>
      </p:sp>
      <p:sp>
        <p:nvSpPr>
          <p:cNvPr id="356" name="Google Shape;356;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57" name="Google Shape;357;p42"/>
          <p:cNvGraphicFramePr/>
          <p:nvPr/>
        </p:nvGraphicFramePr>
        <p:xfrm>
          <a:off x="745950" y="1196025"/>
          <a:ext cx="3000000" cy="3000000"/>
        </p:xfrm>
        <a:graphic>
          <a:graphicData uri="http://schemas.openxmlformats.org/drawingml/2006/table">
            <a:tbl>
              <a:tblPr>
                <a:noFill/>
                <a:tableStyleId>{24AFC34A-A53B-4185-9067-74AC2CDB0B6D}</a:tableStyleId>
              </a:tblPr>
              <a:tblGrid>
                <a:gridCol w="1022275"/>
                <a:gridCol w="9052575"/>
              </a:tblGrid>
              <a:tr h="259050">
                <a:tc>
                  <a:txBody>
                    <a:bodyPr/>
                    <a:lstStyle/>
                    <a:p>
                      <a:pPr indent="0" lvl="0" marL="0" rtl="0" algn="l">
                        <a:lnSpc>
                          <a:spcPct val="115000"/>
                        </a:lnSpc>
                        <a:spcBef>
                          <a:spcPts val="0"/>
                        </a:spcBef>
                        <a:spcAft>
                          <a:spcPts val="0"/>
                        </a:spcAft>
                        <a:buNone/>
                      </a:pPr>
                      <a:r>
                        <a:rPr b="1" lang="en-US" sz="1800">
                          <a:latin typeface="Roboto"/>
                          <a:ea typeface="Roboto"/>
                          <a:cs typeface="Roboto"/>
                          <a:sym typeface="Roboto"/>
                        </a:rPr>
                        <a:t>Impact</a:t>
                      </a:r>
                      <a:endParaRPr b="1" sz="18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800">
                          <a:latin typeface="Roboto"/>
                          <a:ea typeface="Roboto"/>
                          <a:cs typeface="Roboto"/>
                          <a:sym typeface="Roboto"/>
                        </a:rPr>
                        <a:t>Definition</a:t>
                      </a:r>
                      <a:endParaRPr b="1" sz="18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031150">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Critical</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Large parts of our service are down or unavailable</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AND / OR</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Business is at major risk of revenue loss, reputation, health &amp; safety, legal</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250475">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Major</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A smaller subset of our service is unavailable to customers/agents</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Customers are dissatisfied</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Business risk is imminent (revenue loss or reputation)</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250475">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Minor</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600">
                          <a:latin typeface="Roboto"/>
                          <a:ea typeface="Roboto"/>
                          <a:cs typeface="Roboto"/>
                          <a:sym typeface="Roboto"/>
                        </a:rPr>
                        <a:t>No major customer impact</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Service availability or safety may be at risk without prompt attention</a:t>
                      </a:r>
                      <a:endParaRPr sz="1600">
                        <a:latin typeface="Roboto"/>
                        <a:ea typeface="Roboto"/>
                        <a:cs typeface="Roboto"/>
                        <a:sym typeface="Roboto"/>
                      </a:endParaRPr>
                    </a:p>
                    <a:p>
                      <a:pPr indent="0" lvl="0" marL="0" rtl="0" algn="l">
                        <a:lnSpc>
                          <a:spcPct val="115000"/>
                        </a:lnSpc>
                        <a:spcBef>
                          <a:spcPts val="0"/>
                        </a:spcBef>
                        <a:spcAft>
                          <a:spcPts val="0"/>
                        </a:spcAft>
                        <a:buNone/>
                      </a:pPr>
                      <a:r>
                        <a:t/>
                      </a:r>
                      <a:endParaRPr sz="1600">
                        <a:latin typeface="Roboto"/>
                        <a:ea typeface="Roboto"/>
                        <a:cs typeface="Roboto"/>
                        <a:sym typeface="Roboto"/>
                      </a:endParaRPr>
                    </a:p>
                    <a:p>
                      <a:pPr indent="0" lvl="0" marL="0" rtl="0" algn="l">
                        <a:lnSpc>
                          <a:spcPct val="115000"/>
                        </a:lnSpc>
                        <a:spcBef>
                          <a:spcPts val="0"/>
                        </a:spcBef>
                        <a:spcAft>
                          <a:spcPts val="0"/>
                        </a:spcAft>
                        <a:buNone/>
                      </a:pPr>
                      <a:r>
                        <a:rPr lang="en-US" sz="1600">
                          <a:latin typeface="Roboto"/>
                          <a:ea typeface="Roboto"/>
                          <a:cs typeface="Roboto"/>
                          <a:sym typeface="Roboto"/>
                        </a:rPr>
                        <a:t>Business operations are functional but degraded</a:t>
                      </a:r>
                      <a:endParaRPr sz="1600">
                        <a:latin typeface="Roboto"/>
                        <a:ea typeface="Roboto"/>
                        <a:cs typeface="Roboto"/>
                        <a:sym typeface="Roboto"/>
                      </a:endParaRPr>
                    </a:p>
                  </a:txBody>
                  <a:tcPr marT="19050" marB="19050" marR="28575" marL="28575" anchor="b">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 Requirements</a:t>
            </a:r>
            <a:endParaRPr/>
          </a:p>
        </p:txBody>
      </p:sp>
      <p:sp>
        <p:nvSpPr>
          <p:cNvPr id="364" name="Google Shape;364;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65" name="Google Shape;365;p43"/>
          <p:cNvSpPr txBox="1"/>
          <p:nvPr>
            <p:ph idx="1" type="subTitle"/>
          </p:nvPr>
        </p:nvSpPr>
        <p:spPr>
          <a:xfrm>
            <a:off x="265075" y="966925"/>
            <a:ext cx="11728200" cy="5433900"/>
          </a:xfrm>
          <a:prstGeom prst="rect">
            <a:avLst/>
          </a:prstGeom>
        </p:spPr>
        <p:txBody>
          <a:bodyPr anchorCtr="0" anchor="t" bIns="91425" lIns="0" spcFirstLastPara="1" rIns="0" wrap="square" tIns="91425">
            <a:noAutofit/>
          </a:bodyPr>
          <a:lstStyle/>
          <a:p>
            <a:pPr indent="0" lvl="0" marL="0" rtl="0" algn="l">
              <a:spcBef>
                <a:spcPts val="0"/>
              </a:spcBef>
              <a:spcAft>
                <a:spcPts val="0"/>
              </a:spcAft>
              <a:buNone/>
            </a:pPr>
            <a:r>
              <a:rPr lang="en-US" sz="3000"/>
              <a:t>To better address tickets please provide as much information as possible e.g.</a:t>
            </a:r>
            <a:endParaRPr sz="3000"/>
          </a:p>
          <a:p>
            <a:pPr indent="-393700" lvl="1" marL="822960" rtl="0" algn="l">
              <a:spcBef>
                <a:spcPts val="300"/>
              </a:spcBef>
              <a:spcAft>
                <a:spcPts val="0"/>
              </a:spcAft>
              <a:buSzPts val="2600"/>
              <a:buChar char="○"/>
            </a:pPr>
            <a:r>
              <a:rPr lang="en-US" sz="2600"/>
              <a:t>What happened? </a:t>
            </a:r>
            <a:r>
              <a:rPr lang="en-US" sz="2600">
                <a:solidFill>
                  <a:srgbClr val="CCCCCC"/>
                </a:solidFill>
              </a:rPr>
              <a:t>please describe in detail what the issue is and include preceding actions if possible</a:t>
            </a:r>
            <a:endParaRPr sz="2600">
              <a:solidFill>
                <a:srgbClr val="CCCCCC"/>
              </a:solidFill>
            </a:endParaRPr>
          </a:p>
          <a:p>
            <a:pPr indent="-393700" lvl="1" marL="822960" rtl="0" algn="l">
              <a:spcBef>
                <a:spcPts val="0"/>
              </a:spcBef>
              <a:spcAft>
                <a:spcPts val="0"/>
              </a:spcAft>
              <a:buSzPts val="2600"/>
              <a:buChar char="○"/>
            </a:pPr>
            <a:r>
              <a:rPr lang="en-US" sz="2600"/>
              <a:t>Which system (</a:t>
            </a:r>
            <a:r>
              <a:rPr lang="en-US" sz="2600"/>
              <a:t>component</a:t>
            </a:r>
            <a:r>
              <a:rPr lang="en-US" sz="2600"/>
              <a:t>) was the issue observed on? </a:t>
            </a:r>
            <a:r>
              <a:rPr lang="en-US" sz="2600">
                <a:solidFill>
                  <a:srgbClr val="CCCCCC"/>
                </a:solidFill>
              </a:rPr>
              <a:t>STS, KP, KOKOCore etc</a:t>
            </a:r>
            <a:endParaRPr sz="2600">
              <a:solidFill>
                <a:srgbClr val="CCCCCC"/>
              </a:solidFill>
            </a:endParaRPr>
          </a:p>
          <a:p>
            <a:pPr indent="-393700" lvl="1" marL="822960" rtl="0" algn="l">
              <a:spcBef>
                <a:spcPts val="0"/>
              </a:spcBef>
              <a:spcAft>
                <a:spcPts val="0"/>
              </a:spcAft>
              <a:buSzPts val="2600"/>
              <a:buChar char="○"/>
            </a:pPr>
            <a:r>
              <a:rPr lang="en-US" sz="2600"/>
              <a:t>Who experienced the issue? </a:t>
            </a:r>
            <a:r>
              <a:rPr lang="en-US" sz="2600">
                <a:solidFill>
                  <a:srgbClr val="CCCCCC"/>
                </a:solidFill>
              </a:rPr>
              <a:t>Customer, NOC, STS Operator, CC etc</a:t>
            </a:r>
            <a:endParaRPr sz="2600">
              <a:solidFill>
                <a:srgbClr val="CCCCCC"/>
              </a:solidFill>
            </a:endParaRPr>
          </a:p>
          <a:p>
            <a:pPr indent="-393700" lvl="1" marL="822960" rtl="0" algn="l">
              <a:spcBef>
                <a:spcPts val="0"/>
              </a:spcBef>
              <a:spcAft>
                <a:spcPts val="0"/>
              </a:spcAft>
              <a:buSzPts val="2600"/>
              <a:buChar char="○"/>
            </a:pPr>
            <a:r>
              <a:rPr lang="en-US" sz="2600"/>
              <a:t>What is the impact of the issue to customer/NOC team/other stakeholders?</a:t>
            </a:r>
            <a:endParaRPr sz="2600"/>
          </a:p>
          <a:p>
            <a:pPr indent="-393700" lvl="1" marL="822960" rtl="0" algn="l">
              <a:spcBef>
                <a:spcPts val="0"/>
              </a:spcBef>
              <a:spcAft>
                <a:spcPts val="0"/>
              </a:spcAft>
              <a:buSzPts val="2600"/>
              <a:buChar char="○"/>
            </a:pPr>
            <a:r>
              <a:rPr lang="en-US" sz="2600"/>
              <a:t>What workaround if any is being used?</a:t>
            </a:r>
            <a:endParaRPr sz="2600"/>
          </a:p>
          <a:p>
            <a:pPr indent="0" lvl="0" marL="0" marR="0" rtl="0" algn="l">
              <a:lnSpc>
                <a:spcPct val="120000"/>
              </a:lnSpc>
              <a:spcBef>
                <a:spcPts val="1000"/>
              </a:spcBef>
              <a:spcAft>
                <a:spcPts val="0"/>
              </a:spcAft>
              <a:buNone/>
            </a:pPr>
            <a:r>
              <a:t/>
            </a:r>
            <a:endParaRPr sz="3000"/>
          </a:p>
          <a:p>
            <a:pPr indent="0" lvl="0" marL="0" marR="0" rtl="0" algn="l">
              <a:lnSpc>
                <a:spcPct val="120000"/>
              </a:lnSpc>
              <a:spcBef>
                <a:spcPts val="1000"/>
              </a:spcBef>
              <a:spcAft>
                <a:spcPts val="0"/>
              </a:spcAft>
              <a:buNone/>
            </a:pPr>
            <a:r>
              <a:rPr b="1" lang="en-US" sz="2000"/>
              <a:t>NB:</a:t>
            </a:r>
            <a:r>
              <a:rPr lang="en-US" sz="2000"/>
              <a:t> This is for all tickets raised via the help desk or email</a:t>
            </a:r>
            <a:endParaRPr sz="2000"/>
          </a:p>
          <a:p>
            <a:pPr indent="0" lvl="0" marL="457200" rtl="0" algn="l">
              <a:spcBef>
                <a:spcPts val="1000"/>
              </a:spcBef>
              <a:spcAft>
                <a:spcPts val="300"/>
              </a:spcAft>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1" name="Google Shape;371;p44"/>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Tickets from Zendesk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Escalating </a:t>
            </a:r>
            <a:r>
              <a:rPr lang="en-US"/>
              <a:t>Zendesk</a:t>
            </a:r>
            <a:r>
              <a:rPr lang="en-US"/>
              <a:t> </a:t>
            </a:r>
            <a:r>
              <a:rPr lang="en-US"/>
              <a:t>Ticket to Jira Service Management</a:t>
            </a:r>
            <a:endParaRPr/>
          </a:p>
        </p:txBody>
      </p:sp>
      <p:sp>
        <p:nvSpPr>
          <p:cNvPr id="378" name="Google Shape;378;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79" name="Google Shape;379;p45"/>
          <p:cNvSpPr txBox="1"/>
          <p:nvPr>
            <p:ph idx="1" type="subTitle"/>
          </p:nvPr>
        </p:nvSpPr>
        <p:spPr>
          <a:xfrm>
            <a:off x="9398125" y="1027750"/>
            <a:ext cx="2618100" cy="5373300"/>
          </a:xfrm>
          <a:prstGeom prst="rect">
            <a:avLst/>
          </a:prstGeom>
        </p:spPr>
        <p:txBody>
          <a:bodyPr anchorCtr="0" anchor="t" bIns="91425" lIns="0" spcFirstLastPara="1" rIns="0" wrap="square" tIns="91425">
            <a:noAutofit/>
          </a:bodyPr>
          <a:lstStyle/>
          <a:p>
            <a:pPr indent="-355600" lvl="0" marL="457200" rtl="0" algn="l">
              <a:spcBef>
                <a:spcPts val="1000"/>
              </a:spcBef>
              <a:spcAft>
                <a:spcPts val="0"/>
              </a:spcAft>
              <a:buSzPts val="2000"/>
              <a:buAutoNum type="arabicPeriod"/>
            </a:pPr>
            <a:r>
              <a:rPr lang="en-US" sz="2000"/>
              <a:t>Open the ticket that requires further investigation and navigate to the right-side menu</a:t>
            </a:r>
            <a:endParaRPr sz="2000"/>
          </a:p>
          <a:p>
            <a:pPr indent="-355600" lvl="0" marL="457200" rtl="0" algn="l">
              <a:spcBef>
                <a:spcPts val="0"/>
              </a:spcBef>
              <a:spcAft>
                <a:spcPts val="0"/>
              </a:spcAft>
              <a:buSzPts val="2000"/>
              <a:buAutoNum type="arabicPeriod"/>
            </a:pPr>
            <a:r>
              <a:rPr lang="en-US" sz="2000"/>
              <a:t>Click on the down arrow next to </a:t>
            </a:r>
            <a:r>
              <a:rPr b="1" lang="en-US" sz="2000"/>
              <a:t>KOKO Networks</a:t>
            </a:r>
            <a:r>
              <a:rPr b="1" lang="en-US" sz="2000"/>
              <a:t> JIRA</a:t>
            </a:r>
            <a:r>
              <a:rPr lang="en-US" sz="2000"/>
              <a:t> on the right-side menu</a:t>
            </a:r>
            <a:endParaRPr sz="2000"/>
          </a:p>
          <a:p>
            <a:pPr indent="-355600" lvl="0" marL="457200" rtl="0" algn="l">
              <a:spcBef>
                <a:spcPts val="0"/>
              </a:spcBef>
              <a:spcAft>
                <a:spcPts val="0"/>
              </a:spcAft>
              <a:buSzPts val="2000"/>
              <a:buAutoNum type="arabicPeriod"/>
            </a:pPr>
            <a:r>
              <a:rPr lang="en-US" sz="2000"/>
              <a:t>Click on the </a:t>
            </a:r>
            <a:r>
              <a:rPr b="1" lang="en-US" sz="2000"/>
              <a:t>Create Issue</a:t>
            </a:r>
            <a:r>
              <a:rPr lang="en-US" sz="2000"/>
              <a:t> button</a:t>
            </a:r>
            <a:endParaRPr sz="2000"/>
          </a:p>
          <a:p>
            <a:pPr indent="0" lvl="0" marL="0" rtl="0" algn="l">
              <a:spcBef>
                <a:spcPts val="1000"/>
              </a:spcBef>
              <a:spcAft>
                <a:spcPts val="300"/>
              </a:spcAft>
              <a:buNone/>
            </a:pPr>
            <a:r>
              <a:t/>
            </a:r>
            <a:endParaRPr sz="2000"/>
          </a:p>
        </p:txBody>
      </p:sp>
      <p:pic>
        <p:nvPicPr>
          <p:cNvPr id="380" name="Google Shape;380;p45"/>
          <p:cNvPicPr preferRelativeResize="0"/>
          <p:nvPr/>
        </p:nvPicPr>
        <p:blipFill>
          <a:blip r:embed="rId3">
            <a:alphaModFix/>
          </a:blip>
          <a:stretch>
            <a:fillRect/>
          </a:stretch>
        </p:blipFill>
        <p:spPr>
          <a:xfrm>
            <a:off x="152400" y="1027753"/>
            <a:ext cx="9061322" cy="45809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